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9" r:id="rId1"/>
  </p:sldMasterIdLst>
  <p:notesMasterIdLst>
    <p:notesMasterId r:id="rId26"/>
  </p:notesMasterIdLst>
  <p:sldIdLst>
    <p:sldId id="256" r:id="rId2"/>
    <p:sldId id="261" r:id="rId3"/>
    <p:sldId id="260" r:id="rId4"/>
    <p:sldId id="262" r:id="rId5"/>
    <p:sldId id="272" r:id="rId6"/>
    <p:sldId id="263" r:id="rId7"/>
    <p:sldId id="275" r:id="rId8"/>
    <p:sldId id="276" r:id="rId9"/>
    <p:sldId id="278" r:id="rId10"/>
    <p:sldId id="284" r:id="rId11"/>
    <p:sldId id="269" r:id="rId12"/>
    <p:sldId id="268" r:id="rId13"/>
    <p:sldId id="267" r:id="rId14"/>
    <p:sldId id="274" r:id="rId15"/>
    <p:sldId id="270" r:id="rId16"/>
    <p:sldId id="277" r:id="rId17"/>
    <p:sldId id="283" r:id="rId18"/>
    <p:sldId id="280" r:id="rId19"/>
    <p:sldId id="281" r:id="rId20"/>
    <p:sldId id="282" r:id="rId21"/>
    <p:sldId id="265" r:id="rId22"/>
    <p:sldId id="266" r:id="rId23"/>
    <p:sldId id="264" r:id="rId24"/>
    <p:sldId id="273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F586867-5920-CC46-AC0F-FFE85581F707}" name="정수민(2017202036)" initials="정" userId="정수민(2017202036)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8" autoAdjust="0"/>
    <p:restoredTop sz="83412" autoAdjust="0"/>
  </p:normalViewPr>
  <p:slideViewPr>
    <p:cSldViewPr snapToGrid="0">
      <p:cViewPr varScale="1">
        <p:scale>
          <a:sx n="95" d="100"/>
          <a:sy n="95" d="100"/>
        </p:scale>
        <p:origin x="108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1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8D9DF4-B7AE-4C3A-ABC2-4A5091EFDAA6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6ADF27-5033-4BF8-804C-1A49BB81D3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366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연구 개발 배경을 </a:t>
            </a:r>
            <a:r>
              <a:rPr lang="ko-KR" altLang="en-US" dirty="0" err="1"/>
              <a:t>설명드리기에</a:t>
            </a:r>
            <a:r>
              <a:rPr lang="ko-KR" altLang="en-US" dirty="0"/>
              <a:t> 앞서</a:t>
            </a:r>
            <a:r>
              <a:rPr lang="en-US" altLang="ko-KR" dirty="0"/>
              <a:t>, Object Detection</a:t>
            </a:r>
            <a:r>
              <a:rPr lang="ko-KR" altLang="en-US" dirty="0"/>
              <a:t>에 대해 설명을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Object detection</a:t>
            </a:r>
            <a:r>
              <a:rPr lang="ko-KR" altLang="en-US" dirty="0"/>
              <a:t>은 </a:t>
            </a:r>
            <a:r>
              <a:rPr lang="en-US" altLang="ko-KR" dirty="0"/>
              <a:t>object</a:t>
            </a:r>
            <a:r>
              <a:rPr lang="ko-KR" altLang="en-US" dirty="0"/>
              <a:t> </a:t>
            </a:r>
            <a:r>
              <a:rPr lang="en-US" altLang="ko-KR" b="0" dirty="0"/>
              <a:t>classification</a:t>
            </a:r>
            <a:r>
              <a:rPr lang="ko-KR" altLang="en-US" b="0" dirty="0"/>
              <a:t>과 </a:t>
            </a:r>
            <a:r>
              <a:rPr lang="en-US" altLang="ko-KR" b="0" dirty="0"/>
              <a:t>object localization </a:t>
            </a:r>
            <a:r>
              <a:rPr lang="ko-KR" altLang="en-US" b="0" dirty="0"/>
              <a:t>을 합친 것인데</a:t>
            </a:r>
            <a:r>
              <a:rPr lang="en-US" altLang="ko-KR" b="0" dirty="0"/>
              <a:t>,</a:t>
            </a:r>
          </a:p>
          <a:p>
            <a:r>
              <a:rPr lang="ko-KR" altLang="en-US" b="0" dirty="0"/>
              <a:t>사진에서 </a:t>
            </a:r>
            <a:r>
              <a:rPr lang="ko-KR" altLang="en-US" b="0" dirty="0" err="1"/>
              <a:t>보시다시피</a:t>
            </a:r>
            <a:r>
              <a:rPr lang="ko-KR" altLang="en-US" b="0" dirty="0"/>
              <a:t> </a:t>
            </a:r>
            <a:r>
              <a:rPr lang="ko-KR" altLang="en-US" dirty="0"/>
              <a:t>여러가지 객체에 대해 분류를 하고</a:t>
            </a:r>
            <a:r>
              <a:rPr lang="en-US" altLang="ko-KR" dirty="0"/>
              <a:t>,</a:t>
            </a:r>
            <a:r>
              <a:rPr lang="ko-KR" altLang="en-US" dirty="0"/>
              <a:t> 그 객체들이 어디 있는지 파악하는 것을 동시에 수행하게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6388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시나리오는 </a:t>
            </a:r>
            <a:r>
              <a:rPr lang="en-US" altLang="ko-KR" dirty="0"/>
              <a:t>A, B, C</a:t>
            </a:r>
            <a:r>
              <a:rPr lang="ko-KR" altLang="en-US" dirty="0"/>
              <a:t> 세 단계로 나눌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 </a:t>
            </a:r>
            <a:r>
              <a:rPr lang="ko-KR" altLang="en-US" dirty="0"/>
              <a:t>시나리오에서는 비디오를 </a:t>
            </a:r>
            <a:r>
              <a:rPr lang="en-US" altLang="ko-KR" dirty="0"/>
              <a:t>RTSP</a:t>
            </a:r>
            <a:r>
              <a:rPr lang="ko-KR" altLang="en-US" dirty="0"/>
              <a:t>로 관리 시스템에 전송하며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B </a:t>
            </a:r>
            <a:r>
              <a:rPr lang="ko-KR" altLang="en-US" dirty="0"/>
              <a:t>시나리오에서는 </a:t>
            </a:r>
            <a:r>
              <a:rPr lang="en-US" altLang="ko-KR" dirty="0" err="1"/>
              <a:t>opencv</a:t>
            </a:r>
            <a:r>
              <a:rPr lang="ko-KR" altLang="en-US" dirty="0"/>
              <a:t>로 비디오를 가져와서 </a:t>
            </a:r>
            <a:r>
              <a:rPr lang="en-US" altLang="ko-KR" dirty="0"/>
              <a:t>Object Detection</a:t>
            </a:r>
            <a:r>
              <a:rPr lang="ko-KR" altLang="en-US" dirty="0"/>
              <a:t>을 수행한 후 </a:t>
            </a:r>
            <a:r>
              <a:rPr lang="en-US" altLang="ko-KR" dirty="0"/>
              <a:t>Detection Info</a:t>
            </a:r>
            <a:r>
              <a:rPr lang="ko-KR" altLang="en-US" dirty="0"/>
              <a:t>를 관리 시스템에 전달하며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C </a:t>
            </a:r>
            <a:r>
              <a:rPr lang="ko-KR" altLang="en-US" dirty="0"/>
              <a:t>시나리오에서는 관리 시스템에서 보낸 </a:t>
            </a:r>
            <a:r>
              <a:rPr lang="en-US" altLang="ko-KR" dirty="0"/>
              <a:t>Control Data</a:t>
            </a:r>
            <a:r>
              <a:rPr lang="ko-KR" altLang="en-US" dirty="0"/>
              <a:t>를 사용하여 카메라</a:t>
            </a:r>
            <a:r>
              <a:rPr lang="en-US" altLang="ko-KR" dirty="0"/>
              <a:t>, </a:t>
            </a:r>
            <a:r>
              <a:rPr lang="ko-KR" altLang="en-US" dirty="0"/>
              <a:t>조명 등의 장비를 컨트롤합니다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641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전체적인 시스템 구성도입니다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시나리오에서 </a:t>
            </a:r>
            <a:r>
              <a:rPr lang="ko-KR" altLang="en-US" dirty="0" err="1"/>
              <a:t>보셨다시피</a:t>
            </a:r>
            <a:r>
              <a:rPr lang="ko-KR" altLang="en-US" dirty="0"/>
              <a:t> 이 제어 디바이스는 관리 시스템과 통신하며 일종의 인터페이스 역할을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카메라에서 비디오 데이터를 받아와 모델을 돌리고 데이터를 관리 시스템으로 전송하며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관리 시스템에서 제어용 데이터를 받아와 카메라 등의 장비를 제어합니다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329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임베디드 장치 내부의 시스템 구성도입니다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크게 세개의 </a:t>
            </a:r>
            <a:r>
              <a:rPr lang="en-US" altLang="ko-KR" dirty="0"/>
              <a:t>Thread</a:t>
            </a:r>
            <a:r>
              <a:rPr lang="ko-KR" altLang="en-US" dirty="0"/>
              <a:t>로 나눌 수 있는데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객체 감지를 수행하는 스레드</a:t>
            </a:r>
            <a:r>
              <a:rPr lang="en-US" altLang="ko-KR" dirty="0"/>
              <a:t>, </a:t>
            </a:r>
            <a:r>
              <a:rPr lang="ko-KR" altLang="en-US" dirty="0"/>
              <a:t>비디오 데이터 전송 스레드</a:t>
            </a:r>
            <a:r>
              <a:rPr lang="en-US" altLang="ko-KR" dirty="0"/>
              <a:t>, </a:t>
            </a:r>
            <a:r>
              <a:rPr lang="ko-KR" altLang="en-US" dirty="0"/>
              <a:t>디바이스 제어 스레드가</a:t>
            </a:r>
            <a:endParaRPr lang="en-US" altLang="ko-KR" dirty="0"/>
          </a:p>
          <a:p>
            <a:r>
              <a:rPr lang="ko-KR" altLang="en-US" dirty="0"/>
              <a:t>외부의 관리 시스템과 통신하며 각자의 기능을 수행합니다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9725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저희가 사용할 메인 개발용 보드입니다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Nvidia</a:t>
            </a:r>
            <a:r>
              <a:rPr lang="ko-KR" altLang="en-US" dirty="0"/>
              <a:t>에서 출시한 보드인데 </a:t>
            </a:r>
            <a:r>
              <a:rPr lang="en-US" altLang="ko-KR" dirty="0" err="1"/>
              <a:t>Cuda</a:t>
            </a:r>
            <a:r>
              <a:rPr lang="en-US" altLang="ko-KR" dirty="0"/>
              <a:t> </a:t>
            </a:r>
            <a:r>
              <a:rPr lang="ko-KR" altLang="en-US" dirty="0"/>
              <a:t>코어가 </a:t>
            </a:r>
            <a:r>
              <a:rPr lang="ko-KR" altLang="en-US" dirty="0" err="1"/>
              <a:t>탑재되어있어</a:t>
            </a:r>
            <a:r>
              <a:rPr lang="ko-KR" altLang="en-US" dirty="0"/>
              <a:t> 소형임에도 </a:t>
            </a:r>
            <a:r>
              <a:rPr lang="ko-KR" altLang="en-US" dirty="0" err="1"/>
              <a:t>뉴럴</a:t>
            </a:r>
            <a:r>
              <a:rPr lang="ko-KR" altLang="en-US" dirty="0"/>
              <a:t> 네트워크 실사용이 가능하다는 장점이 있고</a:t>
            </a:r>
            <a:endParaRPr lang="en-US" altLang="ko-KR" dirty="0"/>
          </a:p>
          <a:p>
            <a:r>
              <a:rPr lang="en-US" altLang="ko-KR" dirty="0"/>
              <a:t>H.265 </a:t>
            </a:r>
            <a:r>
              <a:rPr lang="ko-KR" altLang="en-US" dirty="0"/>
              <a:t>인코딩을 지원합니다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104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그다음</a:t>
            </a:r>
            <a:r>
              <a:rPr lang="ko-KR" altLang="en-US" dirty="0"/>
              <a:t> 앞서 말씀드린 보드보다 더 저가형인 라즈베리 파이입니다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Jetson Nano</a:t>
            </a:r>
            <a:r>
              <a:rPr lang="ko-KR" altLang="en-US" dirty="0"/>
              <a:t>는 저희 프로젝트에 아주 적합한 스펙을 갖고 있지만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구매가 어렵기 때문에 대체제로 선택한 </a:t>
            </a:r>
            <a:r>
              <a:rPr lang="ko-KR" altLang="en-US" dirty="0" err="1"/>
              <a:t>라즈베리파이에서도</a:t>
            </a:r>
            <a:r>
              <a:rPr lang="ko-KR" altLang="en-US" dirty="0"/>
              <a:t> 원활하게 작동하도록 추가적으로 튜닝 과정을 거칠 계획입니다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9583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그다음</a:t>
            </a:r>
            <a:r>
              <a:rPr lang="ko-KR" altLang="en-US" dirty="0"/>
              <a:t> 저희가 사용할 장비들입니다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Pan Tilt Zoom </a:t>
            </a:r>
            <a:r>
              <a:rPr lang="ko-KR" altLang="en-US" dirty="0"/>
              <a:t>카메라</a:t>
            </a:r>
            <a:r>
              <a:rPr lang="en-US" altLang="ko-KR" dirty="0"/>
              <a:t>, </a:t>
            </a:r>
            <a:r>
              <a:rPr lang="ko-KR" altLang="en-US" dirty="0"/>
              <a:t>야간 대응용 조명</a:t>
            </a:r>
            <a:r>
              <a:rPr lang="en-US" altLang="ko-KR" dirty="0"/>
              <a:t>, </a:t>
            </a:r>
            <a:r>
              <a:rPr lang="ko-KR" altLang="en-US" dirty="0"/>
              <a:t>경고 방송용 스피커 및 마이크를 사용할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170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환경입니다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운영체제는 </a:t>
            </a:r>
            <a:r>
              <a:rPr lang="en-US" altLang="ko-KR" dirty="0" err="1"/>
              <a:t>nvidia</a:t>
            </a:r>
            <a:r>
              <a:rPr lang="ko-KR" altLang="en-US" dirty="0"/>
              <a:t>에서 제공하는 </a:t>
            </a:r>
            <a:r>
              <a:rPr lang="en-US" altLang="ko-KR" dirty="0"/>
              <a:t>jetson nano </a:t>
            </a:r>
            <a:r>
              <a:rPr lang="ko-KR" altLang="en-US" dirty="0"/>
              <a:t>용 이미지가 </a:t>
            </a:r>
            <a:r>
              <a:rPr lang="en-US" altLang="ko-KR" dirty="0"/>
              <a:t>ubuntu</a:t>
            </a:r>
            <a:r>
              <a:rPr lang="ko-KR" altLang="en-US" dirty="0"/>
              <a:t>이기도 하고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Arm</a:t>
            </a:r>
            <a:r>
              <a:rPr lang="ko-KR" altLang="en-US" dirty="0"/>
              <a:t>을 워낙 잘 지원해주기 때문에 </a:t>
            </a:r>
            <a:r>
              <a:rPr lang="en-US" altLang="ko-KR" dirty="0"/>
              <a:t>ubuntu</a:t>
            </a:r>
            <a:r>
              <a:rPr lang="ko-KR" altLang="en-US" dirty="0"/>
              <a:t>를 채택하였습니다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0606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언어로는 </a:t>
            </a:r>
            <a:r>
              <a:rPr lang="en-US" altLang="ko-KR" dirty="0"/>
              <a:t>C++,</a:t>
            </a:r>
            <a:r>
              <a:rPr lang="ko-KR" altLang="en-US" dirty="0"/>
              <a:t> </a:t>
            </a:r>
            <a:r>
              <a:rPr lang="en-US" altLang="ko-KR" dirty="0"/>
              <a:t>Python 3, Bash script</a:t>
            </a:r>
            <a:r>
              <a:rPr lang="ko-KR" altLang="en-US" dirty="0"/>
              <a:t>를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프로토타입을 </a:t>
            </a:r>
            <a:r>
              <a:rPr lang="en-US" altLang="ko-KR" dirty="0"/>
              <a:t>python</a:t>
            </a:r>
            <a:r>
              <a:rPr lang="ko-KR" altLang="en-US" dirty="0"/>
              <a:t>으로 작성하며</a:t>
            </a:r>
            <a:r>
              <a:rPr lang="en-US" altLang="ko-KR" dirty="0"/>
              <a:t>, </a:t>
            </a:r>
            <a:r>
              <a:rPr lang="ko-KR" altLang="en-US" dirty="0"/>
              <a:t>성능 테스트를 하여 적합한 성능이 나오면 </a:t>
            </a:r>
            <a:r>
              <a:rPr lang="en-US" altLang="ko-KR" dirty="0"/>
              <a:t>C++</a:t>
            </a:r>
            <a:r>
              <a:rPr lang="ko-KR" altLang="en-US" dirty="0"/>
              <a:t>를 사용하지 않을 것이며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요구 성능에 </a:t>
            </a:r>
            <a:r>
              <a:rPr lang="ko-KR" altLang="en-US" dirty="0" err="1"/>
              <a:t>못미칠</a:t>
            </a:r>
            <a:r>
              <a:rPr lang="ko-KR" altLang="en-US" dirty="0"/>
              <a:t> 시에 </a:t>
            </a:r>
            <a:r>
              <a:rPr lang="en-US" altLang="ko-KR" dirty="0"/>
              <a:t>C++</a:t>
            </a:r>
            <a:r>
              <a:rPr lang="ko-KR" altLang="en-US" dirty="0"/>
              <a:t>로 </a:t>
            </a:r>
            <a:r>
              <a:rPr lang="ko-KR" altLang="en-US" dirty="0" err="1"/>
              <a:t>포팅할</a:t>
            </a:r>
            <a:r>
              <a:rPr lang="ko-KR" altLang="en-US" dirty="0"/>
              <a:t>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 자동 설치 스크립트를 위해 </a:t>
            </a:r>
            <a:r>
              <a:rPr lang="en-US" altLang="ko-KR" dirty="0"/>
              <a:t>python</a:t>
            </a:r>
            <a:r>
              <a:rPr lang="ko-KR" altLang="en-US" dirty="0"/>
              <a:t>과 </a:t>
            </a:r>
            <a:r>
              <a:rPr lang="en-US" altLang="ko-KR" dirty="0"/>
              <a:t>bash script</a:t>
            </a:r>
            <a:r>
              <a:rPr lang="ko-KR" altLang="en-US" dirty="0"/>
              <a:t>를 사용하게 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6841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 </a:t>
            </a:r>
            <a:r>
              <a:rPr lang="ko-KR" altLang="en-US" dirty="0" err="1"/>
              <a:t>프레임워크입니다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영상 처리를 위해 </a:t>
            </a:r>
            <a:r>
              <a:rPr lang="en-US" altLang="ko-KR" dirty="0" err="1"/>
              <a:t>Opencv</a:t>
            </a:r>
            <a:r>
              <a:rPr lang="ko-KR" altLang="en-US" dirty="0"/>
              <a:t>를 사용하고</a:t>
            </a:r>
            <a:r>
              <a:rPr lang="en-US" altLang="ko-KR" dirty="0"/>
              <a:t>, </a:t>
            </a:r>
            <a:r>
              <a:rPr lang="ko-KR" altLang="en-US" dirty="0"/>
              <a:t>신경망 개발을 위해 </a:t>
            </a:r>
            <a:r>
              <a:rPr lang="en-US" altLang="ko-KR" dirty="0"/>
              <a:t>Darknet</a:t>
            </a:r>
            <a:r>
              <a:rPr lang="ko-KR" altLang="en-US" dirty="0"/>
              <a:t>을</a:t>
            </a:r>
            <a:r>
              <a:rPr lang="en-US" altLang="ko-KR" dirty="0"/>
              <a:t>, </a:t>
            </a:r>
            <a:r>
              <a:rPr lang="ko-KR" altLang="en-US" dirty="0"/>
              <a:t>실시간 통신을 위해 </a:t>
            </a:r>
            <a:r>
              <a:rPr lang="en-US" altLang="ko-KR" dirty="0" err="1"/>
              <a:t>Gstreamer</a:t>
            </a:r>
            <a:r>
              <a:rPr lang="ko-KR" altLang="en-US" dirty="0"/>
              <a:t> 라이브러리를 사용하게 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3250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업무 분담입니다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150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</a:t>
            </a:r>
            <a:r>
              <a:rPr lang="en-US" altLang="ko-KR" dirty="0"/>
              <a:t>Object Detection</a:t>
            </a:r>
            <a:r>
              <a:rPr lang="ko-KR" altLang="en-US" dirty="0"/>
              <a:t>은 다른 딥러닝 기법과 마찬가지로 최근 급속히 발전하여 현재 다양한 분야에서 상용화가 가능한 상태까지 이르렀으며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079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5503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2262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932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발전은 </a:t>
            </a:r>
            <a:r>
              <a:rPr lang="en-US" altLang="ko-KR" dirty="0"/>
              <a:t>CCTV </a:t>
            </a:r>
            <a:r>
              <a:rPr lang="ko-KR" altLang="en-US" dirty="0"/>
              <a:t>분야에도 영향을 미치게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기존의 </a:t>
            </a:r>
            <a:r>
              <a:rPr lang="en-US" altLang="ko-KR" dirty="0"/>
              <a:t>CCTV </a:t>
            </a:r>
            <a:r>
              <a:rPr lang="ko-KR" altLang="en-US" dirty="0"/>
              <a:t>시스템에 인공지능</a:t>
            </a:r>
            <a:r>
              <a:rPr lang="en-US" altLang="ko-KR" dirty="0"/>
              <a:t>, </a:t>
            </a:r>
            <a:r>
              <a:rPr lang="ko-KR" altLang="en-US" dirty="0"/>
              <a:t>빅데이터와 같은 최신의 테크놀로지를 합친 것을 지능형 </a:t>
            </a:r>
            <a:r>
              <a:rPr lang="en-US" altLang="ko-KR" dirty="0"/>
              <a:t>CCTV </a:t>
            </a:r>
            <a:r>
              <a:rPr lang="ko-KR" altLang="en-US" dirty="0"/>
              <a:t>시스템이라 하는데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시장 규모가 상당히 커졌으며</a:t>
            </a:r>
            <a:r>
              <a:rPr lang="en-US" altLang="ko-KR" dirty="0"/>
              <a:t>, </a:t>
            </a:r>
            <a:r>
              <a:rPr lang="ko-KR" altLang="en-US" dirty="0"/>
              <a:t>앞으로의 성장 가능성도 높습니다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642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군에서도</a:t>
            </a:r>
            <a:r>
              <a:rPr lang="en-US" altLang="ko-KR" dirty="0"/>
              <a:t> </a:t>
            </a:r>
            <a:r>
              <a:rPr lang="ko-KR" altLang="en-US" dirty="0"/>
              <a:t>이렇게 </a:t>
            </a:r>
            <a:r>
              <a:rPr lang="en-US" altLang="ko-KR" dirty="0"/>
              <a:t>24</a:t>
            </a:r>
            <a:r>
              <a:rPr lang="ko-KR" altLang="en-US" dirty="0"/>
              <a:t>시간 인간이 </a:t>
            </a:r>
            <a:r>
              <a:rPr lang="en-US" altLang="ko-KR" dirty="0"/>
              <a:t>CCTV</a:t>
            </a:r>
            <a:r>
              <a:rPr lang="ko-KR" altLang="en-US" dirty="0"/>
              <a:t> 시스템을 관제하는 감시 시스템의 문제가 굉장히 많이 발견됨에 따라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신기술에 굉장히 보수적인 조직임에도 불구하고 지능형 </a:t>
            </a:r>
            <a:r>
              <a:rPr lang="en-US" altLang="ko-KR" dirty="0"/>
              <a:t>CCTV</a:t>
            </a:r>
            <a:r>
              <a:rPr lang="ko-KR" altLang="en-US" dirty="0"/>
              <a:t>를 도입하여 문제를 해결하려 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679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저희가 이번 종합설계를 통해 달성하고자 하는 목표를 말씀드리자면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기존에도 물론 우수한 지능형 </a:t>
            </a:r>
            <a:r>
              <a:rPr lang="en-US" altLang="ko-KR" dirty="0"/>
              <a:t>CCTV </a:t>
            </a:r>
            <a:r>
              <a:rPr lang="ko-KR" altLang="en-US" dirty="0"/>
              <a:t>시스템이 많지만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무인화가 가능할 만큼 고도화 되었고</a:t>
            </a:r>
            <a:r>
              <a:rPr lang="en-US" altLang="ko-KR" dirty="0"/>
              <a:t>, </a:t>
            </a:r>
            <a:r>
              <a:rPr lang="ko-KR" altLang="en-US" dirty="0"/>
              <a:t>다양한 기능을 제공하는 </a:t>
            </a:r>
            <a:r>
              <a:rPr lang="ko-KR" altLang="en-US" dirty="0" err="1"/>
              <a:t>경량화된</a:t>
            </a:r>
            <a:r>
              <a:rPr lang="ko-KR" altLang="en-US" dirty="0"/>
              <a:t> 시스템을 제공하는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213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이렇게 만들어진 시스템은</a:t>
            </a:r>
            <a:r>
              <a:rPr lang="en-US" altLang="ko-KR" dirty="0"/>
              <a:t>, </a:t>
            </a:r>
            <a:r>
              <a:rPr lang="ko-KR" altLang="en-US" dirty="0"/>
              <a:t>기존의 시스템과 비교해 가격 경쟁력을 갖추고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유지보수가 용이하며</a:t>
            </a:r>
            <a:r>
              <a:rPr lang="en-US" altLang="ko-KR" dirty="0"/>
              <a:t>, </a:t>
            </a:r>
            <a:r>
              <a:rPr lang="ko-KR" altLang="en-US" dirty="0"/>
              <a:t>여러 환경에 적용할 수 있는 범용성 높은 시스템이 됩니다</a:t>
            </a:r>
            <a:r>
              <a:rPr lang="en-US" altLang="ko-KR" dirty="0"/>
              <a:t>.)</a:t>
            </a:r>
          </a:p>
          <a:p>
            <a:endParaRPr lang="en-US" altLang="ko-KR" dirty="0"/>
          </a:p>
          <a:p>
            <a:r>
              <a:rPr lang="ko-KR" altLang="en-US" dirty="0"/>
              <a:t>기존의 여러 장비를 사용한 고비용 시스템을 비교적 저가인 개발용 보드로 상당 부분을 대체하여 많은 비용을 절약할 수 있고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 err="1"/>
              <a:t>라즈베리파이</a:t>
            </a:r>
            <a:r>
              <a:rPr lang="ko-KR" altLang="en-US" dirty="0"/>
              <a:t> 같은 개발용 보드는 대부분을 소프트웨어로 제어하기 때문에 유지보수가 굉장히 쉬우며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장거리 무선 통신을 지원하기 때문에 감시 지역과 멀리 떨어진 곳에서도 관제가 가능합니다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783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 저희는 경쟁 업체들이 어떤 경쟁력을 갖추고 있고</a:t>
            </a:r>
            <a:r>
              <a:rPr lang="en-US" altLang="ko-KR" dirty="0"/>
              <a:t>, </a:t>
            </a:r>
            <a:r>
              <a:rPr lang="ko-KR" altLang="en-US" dirty="0"/>
              <a:t>무엇이 부족한지도 조사해 보았는데요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이것은 </a:t>
            </a:r>
            <a:r>
              <a:rPr lang="en-US" altLang="ko-KR" dirty="0"/>
              <a:t>LG U+</a:t>
            </a:r>
            <a:r>
              <a:rPr lang="ko-KR" altLang="en-US" dirty="0"/>
              <a:t>에서 제공하는 지능형 </a:t>
            </a:r>
            <a:r>
              <a:rPr lang="en-US" altLang="ko-KR" dirty="0"/>
              <a:t>CCTV </a:t>
            </a:r>
            <a:r>
              <a:rPr lang="ko-KR" altLang="en-US" dirty="0"/>
              <a:t>서비스인데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다양한 서비스를 제공하지만 실내 감시에 </a:t>
            </a:r>
            <a:r>
              <a:rPr lang="ko-KR" altLang="en-US" dirty="0" err="1"/>
              <a:t>특화되어있고</a:t>
            </a:r>
            <a:r>
              <a:rPr lang="en-US" altLang="ko-KR" dirty="0"/>
              <a:t>, </a:t>
            </a:r>
            <a:r>
              <a:rPr lang="ko-KR" altLang="en-US" dirty="0"/>
              <a:t>비용이 많이 드는 단점이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491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이번엔 주식회사 </a:t>
            </a:r>
            <a:r>
              <a:rPr lang="ko-KR" altLang="en-US" dirty="0" err="1"/>
              <a:t>세렉스에서</a:t>
            </a:r>
            <a:r>
              <a:rPr lang="ko-KR" altLang="en-US" dirty="0"/>
              <a:t> 제공하는 보안감시 시스템입니다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전체적으로 봤을 때 기술 동향을 잘 반영하고 있고 좋은 시스템이지만</a:t>
            </a:r>
            <a:r>
              <a:rPr lang="en-US" altLang="ko-KR" dirty="0"/>
              <a:t>, </a:t>
            </a:r>
            <a:r>
              <a:rPr lang="ko-KR" altLang="en-US" dirty="0"/>
              <a:t>가정집이나 건물에 설치하는 것은 적합하지 않으며</a:t>
            </a:r>
            <a:r>
              <a:rPr lang="en-US" altLang="ko-KR" dirty="0"/>
              <a:t>, </a:t>
            </a:r>
            <a:r>
              <a:rPr lang="ko-KR" altLang="en-US" dirty="0"/>
              <a:t>소규모로 구축하는 것이 어렵습니다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장거리 무선 송수신 기능을 제공하지 않기 때문에 감시 구역과 관제실의 거리가 먼 경우에는 시스템을 구축하기가 힘듭니다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631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이것은 저희가 이번 프로젝트에 사용할 핵심 기술입니다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왼쪽 사진에 보이는 사각형들을 </a:t>
            </a:r>
            <a:r>
              <a:rPr lang="en-US" altLang="ko-KR" dirty="0"/>
              <a:t>Bounding Box</a:t>
            </a:r>
            <a:r>
              <a:rPr lang="ko-KR" altLang="en-US" dirty="0"/>
              <a:t>라 하는데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 </a:t>
            </a:r>
            <a:r>
              <a:rPr lang="en-US" altLang="ko-KR" dirty="0"/>
              <a:t>YOLO </a:t>
            </a:r>
            <a:r>
              <a:rPr lang="ko-KR" altLang="en-US" dirty="0"/>
              <a:t>라는 신경망 모델은</a:t>
            </a:r>
            <a:r>
              <a:rPr lang="en-US" altLang="ko-KR" dirty="0"/>
              <a:t>, Object Detection</a:t>
            </a:r>
            <a:r>
              <a:rPr lang="ko-KR" altLang="en-US" dirty="0"/>
              <a:t>을 수행하기 위해 여러 단계를 거치던 기존의 모델들과 달리</a:t>
            </a:r>
            <a:endParaRPr lang="en-US" altLang="ko-KR" dirty="0"/>
          </a:p>
          <a:p>
            <a:r>
              <a:rPr lang="en-US" altLang="ko-KR" dirty="0"/>
              <a:t>One-Stage</a:t>
            </a:r>
            <a:r>
              <a:rPr lang="ko-KR" altLang="en-US" dirty="0"/>
              <a:t>로 객체들을 찾아냅니다</a:t>
            </a:r>
            <a:r>
              <a:rPr lang="en-US" altLang="ko-KR" dirty="0"/>
              <a:t>. </a:t>
            </a:r>
            <a:r>
              <a:rPr lang="ko-KR" altLang="en-US" dirty="0"/>
              <a:t>게다가 기존에 널리 쓰이던 모델보다 상당히 빠르며</a:t>
            </a:r>
            <a:r>
              <a:rPr lang="en-US" altLang="ko-KR" dirty="0"/>
              <a:t>, </a:t>
            </a:r>
            <a:r>
              <a:rPr lang="ko-KR" altLang="en-US" dirty="0"/>
              <a:t>현재까지도 계속해서 발전하고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987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068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955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341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486610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3502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5441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7035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7006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433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646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014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8810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5368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601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647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9738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309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C47553F-4459-4C80-8122-A9A745BD2AA7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327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2" r:id="rId13"/>
    <p:sldLayoutId id="2147483883" r:id="rId14"/>
    <p:sldLayoutId id="2147483884" r:id="rId15"/>
    <p:sldLayoutId id="2147483885" r:id="rId16"/>
    <p:sldLayoutId id="2147483886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aspberrypi.com/products/raspberry-pi-4-model-b/specifications/" TargetMode="External"/><Relationship Id="rId3" Type="http://schemas.openxmlformats.org/officeDocument/2006/relationships/hyperlink" Target="https://nuggy875.tistory.com/20" TargetMode="External"/><Relationship Id="rId7" Type="http://schemas.openxmlformats.org/officeDocument/2006/relationships/hyperlink" Target="https://developer.nvidia.com/embedded/jetson-nano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medium.com/augmented-startups/top-yolo-variants-of-2021-19dddc23043c" TargetMode="External"/><Relationship Id="rId5" Type="http://schemas.openxmlformats.org/officeDocument/2006/relationships/hyperlink" Target="https://arxiv.org/abs/1905.05055" TargetMode="External"/><Relationship Id="rId4" Type="http://schemas.openxmlformats.org/officeDocument/2006/relationships/hyperlink" Target="https://bkshin.tistory.com/entry/%EB%85%BC%EB%AC%B8-%EB%A6%AC%EB%B7%B0-YOLOYou-Only-Look-Once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junews.com/view/20210216161233580" TargetMode="External"/><Relationship Id="rId3" Type="http://schemas.openxmlformats.org/officeDocument/2006/relationships/hyperlink" Target="http://www.aitimes.com/news/articleView.html?idxno=138903" TargetMode="External"/><Relationship Id="rId7" Type="http://schemas.openxmlformats.org/officeDocument/2006/relationships/hyperlink" Target="https://www.chosun.com/international/china/2021/07/21/NBNI5H2L55EBZH3DPEISEKVEGQ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hankyung.com/politics/article/202007319527i" TargetMode="External"/><Relationship Id="rId5" Type="http://schemas.openxmlformats.org/officeDocument/2006/relationships/hyperlink" Target="https://www.yna.co.kr/view/AKR20170116036600014" TargetMode="External"/><Relationship Id="rId10" Type="http://schemas.openxmlformats.org/officeDocument/2006/relationships/hyperlink" Target="http://www.selecs.co.kr/home/info/239" TargetMode="External"/><Relationship Id="rId4" Type="http://schemas.openxmlformats.org/officeDocument/2006/relationships/hyperlink" Target="https://m.khan.co.kr/view.html?art_id=202102231818001#cb" TargetMode="External"/><Relationship Id="rId9" Type="http://schemas.openxmlformats.org/officeDocument/2006/relationships/hyperlink" Target="http://kstelecom.co.kr/?page_id=1052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17391B-5613-4E95-ADB0-DE3B507CBA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961" y="2136347"/>
            <a:ext cx="7325359" cy="2910425"/>
          </a:xfrm>
        </p:spPr>
        <p:txBody>
          <a:bodyPr>
            <a:normAutofit fontScale="90000"/>
          </a:bodyPr>
          <a:lstStyle/>
          <a:p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Object Detection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을 이용한</a:t>
            </a:r>
            <a:b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지능형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CCTV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감시 시스템</a:t>
            </a:r>
            <a:b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b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Wired/Wireless intelligent CCTV Surveillance System using Object Detection.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2B6D4C4-73E0-4141-B8A9-38DA80E7B1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8923" y="3086100"/>
            <a:ext cx="2600133" cy="685800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2017202036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정수민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2019150023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배성은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C65C1736-53B1-470D-942F-05812B5631FC}"/>
              </a:ext>
            </a:extLst>
          </p:cNvPr>
          <p:cNvSpPr txBox="1">
            <a:spLocks/>
          </p:cNvSpPr>
          <p:nvPr/>
        </p:nvSpPr>
        <p:spPr>
          <a:xfrm>
            <a:off x="10089500" y="6453156"/>
            <a:ext cx="2058958" cy="3022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지도교수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나보균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829AE73-B0E1-448E-A6BB-8FCA6FE37A8C}"/>
              </a:ext>
            </a:extLst>
          </p:cNvPr>
          <p:cNvCxnSpPr>
            <a:cxnSpLocks/>
          </p:cNvCxnSpPr>
          <p:nvPr/>
        </p:nvCxnSpPr>
        <p:spPr>
          <a:xfrm>
            <a:off x="807085" y="3451860"/>
            <a:ext cx="67151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483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 연구 및 사례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4D528D-115C-4E04-8CA6-08156D772B5B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㈜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세렉스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스마트 보안감시 시스템</a:t>
            </a:r>
          </a:p>
        </p:txBody>
      </p:sp>
      <p:pic>
        <p:nvPicPr>
          <p:cNvPr id="6" name="그림 5" descr="텍스트, 전자기기, 디스플레이, 스크린샷이(가) 표시된 사진&#10;&#10;자동 생성된 설명">
            <a:extLst>
              <a:ext uri="{FF2B5EF4-FFF2-40B4-BE49-F238E27FC236}">
                <a16:creationId xmlns:a16="http://schemas.microsoft.com/office/drawing/2014/main" id="{320EC72C-1314-445A-8020-2C55D00A6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2114610"/>
            <a:ext cx="7006138" cy="43433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329B01-36FA-46F3-9707-012FE312A5FE}"/>
              </a:ext>
            </a:extLst>
          </p:cNvPr>
          <p:cNvSpPr txBox="1"/>
          <p:nvPr/>
        </p:nvSpPr>
        <p:spPr>
          <a:xfrm>
            <a:off x="7762240" y="3228915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좋은 시스템이지만 한정적인 적용 분야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대규모 감시 시스템 구축에 적합함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외딴 곳이나 관제실과 감시 구역과의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거리가 먼 경우에는 적합하지 않음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05BA2D-9148-4DF7-A12A-C1EAE8BD2D76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0869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 연구 및 사례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4D528D-115C-4E04-8CA6-08156D772B5B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YOLO : One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Stage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Detector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 descr="여러개이(가) 표시된 사진&#10;&#10;자동 생성된 설명">
            <a:extLst>
              <a:ext uri="{FF2B5EF4-FFF2-40B4-BE49-F238E27FC236}">
                <a16:creationId xmlns:a16="http://schemas.microsoft.com/office/drawing/2014/main" id="{9584904B-2B2B-4ABB-8CA2-30A58F785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3" y="2889886"/>
            <a:ext cx="3871125" cy="2167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C41A56-8643-45C0-ABC2-6139E5B783D7}"/>
              </a:ext>
            </a:extLst>
          </p:cNvPr>
          <p:cNvSpPr txBox="1"/>
          <p:nvPr/>
        </p:nvSpPr>
        <p:spPr>
          <a:xfrm>
            <a:off x="4946018" y="2654677"/>
            <a:ext cx="67411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You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Only Look Once</a:t>
            </a: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여러 단계에 거쳐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(multi-task)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 Detection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수행하는 기존의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모델과는 달리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하나의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Regression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Bounding Box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찾아냄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YOLO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이전에 가장 좋은 성능을 내던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Faster R-CNN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보다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 이상 빠름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(YOLO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속도 우선 버전은 초당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160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프레임 이상을 처리할 수 있음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.)</a:t>
            </a: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현재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v5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까지 개발되었으며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YOLOF, YOLOR, Yolo-Tiny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등의 다양한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변종이 존재함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05C6B-C23F-45D6-A96F-73E9C914A6E5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9548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수행 시나리오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26C2DC-7EE1-4002-BA62-45846AB4F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76" y="1626234"/>
            <a:ext cx="11056648" cy="41852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3C329F-C397-4E84-B57F-06059F31D19E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5789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구성도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8561A83-2963-4E9F-BC3F-0EE52071A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12" y="1295399"/>
            <a:ext cx="8682038" cy="47908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BDC703-C5E4-4D3A-ADFB-C94818B74B39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1453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7077074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구성도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임베디드 장치 내부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A10F87C5-3D2E-4281-8A54-996A79E9C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187" y="1287293"/>
            <a:ext cx="7866785" cy="51706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B26A2A-041E-43C2-9F13-AA2D5E1813B0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6482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3F63E-3709-4FDE-A530-714FCB8A6541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Nvidia Jetson Nano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 descr="전자기기이(가) 표시된 사진&#10;&#10;자동 생성된 설명">
            <a:extLst>
              <a:ext uri="{FF2B5EF4-FFF2-40B4-BE49-F238E27FC236}">
                <a16:creationId xmlns:a16="http://schemas.microsoft.com/office/drawing/2014/main" id="{49FF525D-A76E-4D01-815F-876655C2C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2075875"/>
            <a:ext cx="4241799" cy="4241799"/>
          </a:xfrm>
          <a:prstGeom prst="rect">
            <a:avLst/>
          </a:prstGeom>
        </p:spPr>
      </p:pic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CDA00224-47C0-4807-AF0A-443136943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211603"/>
              </p:ext>
            </p:extLst>
          </p:nvPr>
        </p:nvGraphicFramePr>
        <p:xfrm>
          <a:off x="5029200" y="2075875"/>
          <a:ext cx="6939280" cy="424179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341120">
                  <a:extLst>
                    <a:ext uri="{9D8B030D-6E8A-4147-A177-3AD203B41FA5}">
                      <a16:colId xmlns:a16="http://schemas.microsoft.com/office/drawing/2014/main" val="3464320804"/>
                    </a:ext>
                  </a:extLst>
                </a:gridCol>
                <a:gridCol w="5598160">
                  <a:extLst>
                    <a:ext uri="{9D8B030D-6E8A-4147-A177-3AD203B41FA5}">
                      <a16:colId xmlns:a16="http://schemas.microsoft.com/office/drawing/2014/main" val="3877141172"/>
                    </a:ext>
                  </a:extLst>
                </a:gridCol>
              </a:tblGrid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CPU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Quad-core ARM Cortex-A57 </a:t>
                      </a:r>
                      <a:r>
                        <a:rPr lang="en-US" altLang="ko-KR" sz="16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MPCore</a:t>
                      </a:r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processor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5602305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GPU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NVIDIA Maxwell architecture with 128 NVIDIA CUDA® cores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175961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Memory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 GB 64-bit LPDDR4, 1600MHz 25.6 GB/s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1793630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Display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HDMI 2.0 and DP1.2 | </a:t>
                      </a:r>
                      <a:r>
                        <a:rPr lang="en-US" altLang="ko-KR" sz="16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eDP</a:t>
                      </a:r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1.4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1225681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Video Encode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4K @ 30 | 4x 1080p @ 30 | 9x 720p @ 30 [H.264/H.265]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8011663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Video Decode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4K @ 60 | 2x 4K @ 30 | 8x 1080p @ 30 | 18x 720p @ 30[H.264/H.265]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568158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USB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4x USB 3.0, USB 2.0 Micro-B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968690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1379294-1EBD-4A70-AC51-581514EB7B28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13/22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7634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3F63E-3709-4FDE-A530-714FCB8A6541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Raspberry Pi 4 model B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CDA00224-47C0-4807-AF0A-443136943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794899"/>
              </p:ext>
            </p:extLst>
          </p:nvPr>
        </p:nvGraphicFramePr>
        <p:xfrm>
          <a:off x="5029200" y="2075875"/>
          <a:ext cx="6939280" cy="424179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341120">
                  <a:extLst>
                    <a:ext uri="{9D8B030D-6E8A-4147-A177-3AD203B41FA5}">
                      <a16:colId xmlns:a16="http://schemas.microsoft.com/office/drawing/2014/main" val="3464320804"/>
                    </a:ext>
                  </a:extLst>
                </a:gridCol>
                <a:gridCol w="5598160">
                  <a:extLst>
                    <a:ext uri="{9D8B030D-6E8A-4147-A177-3AD203B41FA5}">
                      <a16:colId xmlns:a16="http://schemas.microsoft.com/office/drawing/2014/main" val="3877141172"/>
                    </a:ext>
                  </a:extLst>
                </a:gridCol>
              </a:tblGrid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CPU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Broadcom BCM2711, Quad core Cortex-A72 (ARM v8) 64-bit SoC @ 1.5GHz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5602305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GPU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Broadcom </a:t>
                      </a:r>
                      <a:r>
                        <a:rPr lang="en-US" altLang="ko-KR" sz="16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VideoCore</a:t>
                      </a:r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VI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175961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Memory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4GB or 8GB LPDDR4-3200 SDRAM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1793630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Display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2x micro-HDMI ports (up to 4kp60 supported)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1225681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Video Encode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H.264 1080p 30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8011663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Video Decode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H.265 4k 60 | H.264 1080p 60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568158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USB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 USB 3.0 ports, 2 USB 2.0 ports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9686908"/>
                  </a:ext>
                </a:extLst>
              </a:tr>
            </a:tbl>
          </a:graphicData>
        </a:graphic>
      </p:graphicFrame>
      <p:pic>
        <p:nvPicPr>
          <p:cNvPr id="7" name="그림 6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331AE877-F06C-4153-8713-F6FDE01FC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2" y="2075874"/>
            <a:ext cx="4355522" cy="42417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1C11B1-AF57-406B-9376-CABF1D992E64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0434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3F63E-3709-4FDE-A530-714FCB8A6541}"/>
              </a:ext>
            </a:extLst>
          </p:cNvPr>
          <p:cNvSpPr txBox="1"/>
          <p:nvPr/>
        </p:nvSpPr>
        <p:spPr>
          <a:xfrm>
            <a:off x="932621" y="2200215"/>
            <a:ext cx="1733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PTZ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Camera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B77797-D600-432F-833D-2A96A2B40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3190875"/>
            <a:ext cx="2179442" cy="21794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87AF0A-46CF-4F5D-B4C3-C767028579A8}"/>
              </a:ext>
            </a:extLst>
          </p:cNvPr>
          <p:cNvSpPr txBox="1"/>
          <p:nvPr/>
        </p:nvSpPr>
        <p:spPr>
          <a:xfrm>
            <a:off x="3911727" y="2200155"/>
            <a:ext cx="1355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LED Light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그림 11" descr="프로젝터이(가) 표시된 사진&#10;&#10;자동 생성된 설명">
            <a:extLst>
              <a:ext uri="{FF2B5EF4-FFF2-40B4-BE49-F238E27FC236}">
                <a16:creationId xmlns:a16="http://schemas.microsoft.com/office/drawing/2014/main" id="{A036019F-980F-4661-A7F5-71CCE73432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557" y="3230940"/>
            <a:ext cx="1967866" cy="2053591"/>
          </a:xfrm>
          <a:prstGeom prst="rect">
            <a:avLst/>
          </a:prstGeom>
        </p:spPr>
      </p:pic>
      <p:pic>
        <p:nvPicPr>
          <p:cNvPr id="6" name="그림 5" descr="실내, 앉아있는, 검은색, 전자기기이(가) 표시된 사진&#10;&#10;자동 생성된 설명">
            <a:extLst>
              <a:ext uri="{FF2B5EF4-FFF2-40B4-BE49-F238E27FC236}">
                <a16:creationId xmlns:a16="http://schemas.microsoft.com/office/drawing/2014/main" id="{12DA09E7-0E0D-414B-B2FA-4E5265141E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237" y="3157843"/>
            <a:ext cx="2179443" cy="2086623"/>
          </a:xfrm>
          <a:prstGeom prst="rect">
            <a:avLst/>
          </a:prstGeom>
        </p:spPr>
      </p:pic>
      <p:pic>
        <p:nvPicPr>
          <p:cNvPr id="9" name="그림 8" descr="마이크이(가) 표시된 사진&#10;&#10;자동 생성된 설명">
            <a:extLst>
              <a:ext uri="{FF2B5EF4-FFF2-40B4-BE49-F238E27FC236}">
                <a16:creationId xmlns:a16="http://schemas.microsoft.com/office/drawing/2014/main" id="{A6ADCEF1-D057-461C-9DE2-E3CBC405D9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588" y="3066403"/>
            <a:ext cx="2020115" cy="20201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E6CD2A-167A-470F-82B1-96465E66485B}"/>
              </a:ext>
            </a:extLst>
          </p:cNvPr>
          <p:cNvSpPr txBox="1"/>
          <p:nvPr/>
        </p:nvSpPr>
        <p:spPr>
          <a:xfrm>
            <a:off x="6843677" y="2200155"/>
            <a:ext cx="1209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Speaker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A8CCCA-B7F5-45F1-BB17-8939B31B146C}"/>
              </a:ext>
            </a:extLst>
          </p:cNvPr>
          <p:cNvSpPr txBox="1"/>
          <p:nvPr/>
        </p:nvSpPr>
        <p:spPr>
          <a:xfrm>
            <a:off x="9279522" y="2200035"/>
            <a:ext cx="168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Microphone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63B96F-4A8E-4B0D-9237-2777E344AB62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8910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3F63E-3709-4FDE-A530-714FCB8A6541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Ubuntu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20CF40F-577C-4954-A8CD-404F393904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2368231"/>
            <a:ext cx="4312272" cy="331120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618A3C-C682-490F-A274-6A064304C8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164" y="2358759"/>
            <a:ext cx="5893435" cy="33159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A2E16F-6400-4435-B8DA-237FD8DFEA09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16/22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2655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3F63E-3709-4FDE-A530-714FCB8A6541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언어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97391E-F1D2-408C-93BE-46EBD825E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430205"/>
            <a:ext cx="3027620" cy="30276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F44E347-8120-4293-8CF7-1868AF8497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747" y="2675950"/>
            <a:ext cx="2781875" cy="27818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7D6DA11-61FB-49C7-B8CA-C51691CFC4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725" y="2675950"/>
            <a:ext cx="2781875" cy="2781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33961C-B634-4F29-8159-830EC77E2803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17/22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3288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0EE32AD-4B1B-49C7-8316-50732B803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550" y="3005137"/>
            <a:ext cx="2429480" cy="847725"/>
          </a:xfrm>
        </p:spPr>
        <p:txBody>
          <a:bodyPr/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7B1B1A8-FAEC-41F9-8A16-305D9E7DF63E}"/>
              </a:ext>
            </a:extLst>
          </p:cNvPr>
          <p:cNvSpPr txBox="1">
            <a:spLocks/>
          </p:cNvSpPr>
          <p:nvPr/>
        </p:nvSpPr>
        <p:spPr>
          <a:xfrm>
            <a:off x="5746029" y="334146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1B1A240-6600-448E-8CA8-A6FE5FC451D0}"/>
              </a:ext>
            </a:extLst>
          </p:cNvPr>
          <p:cNvSpPr txBox="1">
            <a:spLocks/>
          </p:cNvSpPr>
          <p:nvPr/>
        </p:nvSpPr>
        <p:spPr>
          <a:xfrm>
            <a:off x="5746033" y="1137775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 연구 및 사례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CAF2913-CF8F-4CC7-93AD-F0ADBB2C5D8D}"/>
              </a:ext>
            </a:extLst>
          </p:cNvPr>
          <p:cNvSpPr txBox="1">
            <a:spLocks/>
          </p:cNvSpPr>
          <p:nvPr/>
        </p:nvSpPr>
        <p:spPr>
          <a:xfrm>
            <a:off x="5746033" y="1941404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수행 시나리오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ABDE202-F354-4ABE-AB61-5DAE79E2E6CA}"/>
              </a:ext>
            </a:extLst>
          </p:cNvPr>
          <p:cNvSpPr txBox="1">
            <a:spLocks/>
          </p:cNvSpPr>
          <p:nvPr/>
        </p:nvSpPr>
        <p:spPr>
          <a:xfrm>
            <a:off x="5746032" y="2745033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구성도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B2B9034-D1F6-475A-B73D-B704E9F7CD4F}"/>
              </a:ext>
            </a:extLst>
          </p:cNvPr>
          <p:cNvSpPr txBox="1">
            <a:spLocks/>
          </p:cNvSpPr>
          <p:nvPr/>
        </p:nvSpPr>
        <p:spPr>
          <a:xfrm>
            <a:off x="5746032" y="3535144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DC53BC8-BA07-43E9-96BF-404188660E1D}"/>
              </a:ext>
            </a:extLst>
          </p:cNvPr>
          <p:cNvSpPr txBox="1">
            <a:spLocks/>
          </p:cNvSpPr>
          <p:nvPr/>
        </p:nvSpPr>
        <p:spPr>
          <a:xfrm>
            <a:off x="5746031" y="4333894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 분담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ED63D50D-55EE-475C-B80E-5A666C2CA6F4}"/>
              </a:ext>
            </a:extLst>
          </p:cNvPr>
          <p:cNvSpPr txBox="1">
            <a:spLocks/>
          </p:cNvSpPr>
          <p:nvPr/>
        </p:nvSpPr>
        <p:spPr>
          <a:xfrm>
            <a:off x="5746030" y="5061083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수행 일정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560723F1-A269-43E2-8849-F92DD287EF06}"/>
              </a:ext>
            </a:extLst>
          </p:cNvPr>
          <p:cNvSpPr txBox="1">
            <a:spLocks/>
          </p:cNvSpPr>
          <p:nvPr/>
        </p:nvSpPr>
        <p:spPr>
          <a:xfrm>
            <a:off x="5746029" y="5857186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필요 기술 및 참고 문헌</a:t>
            </a:r>
          </a:p>
        </p:txBody>
      </p:sp>
    </p:spTree>
    <p:extLst>
      <p:ext uri="{BB962C8B-B14F-4D97-AF65-F5344CB8AC3E}">
        <p14:creationId xmlns:p14="http://schemas.microsoft.com/office/powerpoint/2010/main" val="4041379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3F63E-3709-4FDE-A530-714FCB8A6541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프레임워크</a:t>
            </a:r>
          </a:p>
        </p:txBody>
      </p:sp>
      <p:pic>
        <p:nvPicPr>
          <p:cNvPr id="9" name="그림 8" descr="화살이(가) 표시된 사진&#10;&#10;자동 생성된 설명">
            <a:extLst>
              <a:ext uri="{FF2B5EF4-FFF2-40B4-BE49-F238E27FC236}">
                <a16:creationId xmlns:a16="http://schemas.microsoft.com/office/drawing/2014/main" id="{785EABEB-78B0-4E1C-AF00-A22CF46C8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652" y="2534798"/>
            <a:ext cx="3174187" cy="31377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EB955B-2A29-4A9B-9654-52556C47F1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88" y="2534798"/>
            <a:ext cx="2545079" cy="313468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0CB7935-B3A9-4064-A8AA-E4433B43B6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048" y="2496183"/>
            <a:ext cx="3099129" cy="30991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C0A5EC-6D5D-4EFA-BB43-5A460575425C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18/22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0744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 분담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FA1150-1017-4460-8673-C8A1AA547EAC}"/>
              </a:ext>
            </a:extLst>
          </p:cNvPr>
          <p:cNvSpPr txBox="1"/>
          <p:nvPr/>
        </p:nvSpPr>
        <p:spPr>
          <a:xfrm>
            <a:off x="2366327" y="2217231"/>
            <a:ext cx="295814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정수민</a:t>
            </a:r>
            <a:endParaRPr lang="en-US" altLang="ko-KR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Hardware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Control</a:t>
            </a:r>
          </a:p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Object Detection</a:t>
            </a:r>
          </a:p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Networking</a:t>
            </a:r>
          </a:p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System Unifying</a:t>
            </a:r>
            <a:endParaRPr lang="ko-KR" altLang="en-US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A0DEB-307A-4192-B47E-1AA9626E9FA1}"/>
              </a:ext>
            </a:extLst>
          </p:cNvPr>
          <p:cNvSpPr txBox="1"/>
          <p:nvPr/>
        </p:nvSpPr>
        <p:spPr>
          <a:xfrm>
            <a:off x="6621781" y="2217231"/>
            <a:ext cx="320389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배성은</a:t>
            </a:r>
            <a:endParaRPr lang="en-US" altLang="ko-KR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Video Capture</a:t>
            </a:r>
          </a:p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Video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Encoding</a:t>
            </a:r>
          </a:p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Documentation</a:t>
            </a:r>
          </a:p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VCS Management</a:t>
            </a:r>
          </a:p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Testing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CA9084-62DC-483F-B36D-A07EC159A301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3059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수행 일정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A0F67E80-E8B9-49D8-9495-A2EEBD76A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250003"/>
              </p:ext>
            </p:extLst>
          </p:nvPr>
        </p:nvGraphicFramePr>
        <p:xfrm>
          <a:off x="619760" y="1451186"/>
          <a:ext cx="10916864" cy="4409684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879600">
                  <a:extLst>
                    <a:ext uri="{9D8B030D-6E8A-4147-A177-3AD203B41FA5}">
                      <a16:colId xmlns:a16="http://schemas.microsoft.com/office/drawing/2014/main" val="2177710492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2596078224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2015990680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1452947477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1040817652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1460885620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3933621608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401990119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2552482731"/>
                    </a:ext>
                  </a:extLst>
                </a:gridCol>
              </a:tblGrid>
              <a:tr h="428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추진사항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7-9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0542865"/>
                  </a:ext>
                </a:extLst>
              </a:tr>
              <a:tr h="663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자료 수집 및 학습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3362253"/>
                  </a:ext>
                </a:extLst>
              </a:tr>
              <a:tr h="663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시스템 설계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5378120"/>
                  </a:ext>
                </a:extLst>
              </a:tr>
              <a:tr h="663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시스템 개발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2032368"/>
                  </a:ext>
                </a:extLst>
              </a:tr>
              <a:tr h="663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시스템 통합 및</a:t>
                      </a:r>
                      <a:endParaRPr lang="en-US" altLang="ko-KR" sz="16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문서화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117115"/>
                  </a:ext>
                </a:extLst>
              </a:tr>
              <a:tr h="663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테스트</a:t>
                      </a:r>
                      <a:r>
                        <a:rPr lang="en-US" altLang="ko-KR" sz="16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6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및 데모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7441118"/>
                  </a:ext>
                </a:extLst>
              </a:tr>
              <a:tr h="663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최종보고서 작성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6319773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18986F-95DF-43F2-B600-9BEFC6F1001A}"/>
              </a:ext>
            </a:extLst>
          </p:cNvPr>
          <p:cNvSpPr/>
          <p:nvPr/>
        </p:nvSpPr>
        <p:spPr>
          <a:xfrm>
            <a:off x="2491691" y="2016035"/>
            <a:ext cx="1714549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CAA1B7-591C-43FE-B41F-1784CD90B82C}"/>
              </a:ext>
            </a:extLst>
          </p:cNvPr>
          <p:cNvSpPr/>
          <p:nvPr/>
        </p:nvSpPr>
        <p:spPr>
          <a:xfrm>
            <a:off x="2491690" y="2734068"/>
            <a:ext cx="2263189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CE83A1-3586-462D-9A95-29342269844E}"/>
              </a:ext>
            </a:extLst>
          </p:cNvPr>
          <p:cNvSpPr/>
          <p:nvPr/>
        </p:nvSpPr>
        <p:spPr>
          <a:xfrm>
            <a:off x="3623284" y="3382736"/>
            <a:ext cx="3996716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A56D53-9E87-4A44-985C-55971C09DBA5}"/>
              </a:ext>
            </a:extLst>
          </p:cNvPr>
          <p:cNvSpPr/>
          <p:nvPr/>
        </p:nvSpPr>
        <p:spPr>
          <a:xfrm>
            <a:off x="5880722" y="4031404"/>
            <a:ext cx="3385198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C494FC-030E-4B47-BA3F-75C84019024A}"/>
              </a:ext>
            </a:extLst>
          </p:cNvPr>
          <p:cNvSpPr/>
          <p:nvPr/>
        </p:nvSpPr>
        <p:spPr>
          <a:xfrm>
            <a:off x="6461760" y="4702326"/>
            <a:ext cx="3952239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D35E2A-D553-4440-80F1-2AACCD781914}"/>
              </a:ext>
            </a:extLst>
          </p:cNvPr>
          <p:cNvSpPr/>
          <p:nvPr/>
        </p:nvSpPr>
        <p:spPr>
          <a:xfrm>
            <a:off x="9265920" y="5352625"/>
            <a:ext cx="2270704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FBC75-96B5-4FAF-8203-57EC9066DE42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6204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필요 기술 및 참고 문헌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D68811-2E97-420D-A68A-B31C7B01AFC5}"/>
              </a:ext>
            </a:extLst>
          </p:cNvPr>
          <p:cNvSpPr txBox="1"/>
          <p:nvPr/>
        </p:nvSpPr>
        <p:spPr>
          <a:xfrm>
            <a:off x="533400" y="1371600"/>
            <a:ext cx="11153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References</a:t>
            </a:r>
          </a:p>
          <a:p>
            <a:pPr marL="342900" indent="-342900">
              <a:buFontTx/>
              <a:buChar char="-"/>
            </a:pP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Char char="-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153C59-D304-40B4-B056-B01809DB53AC}"/>
              </a:ext>
            </a:extLst>
          </p:cNvPr>
          <p:cNvSpPr txBox="1"/>
          <p:nvPr/>
        </p:nvSpPr>
        <p:spPr>
          <a:xfrm>
            <a:off x="504825" y="1879431"/>
            <a:ext cx="1115377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[Object Detection] 1. Object Detection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논문 흐름 및 리뷰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논문 리뷰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- YOLO(You Only Look Once)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톺아보기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Object Detection in 20 Years: A Survey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6"/>
              </a:rPr>
              <a:t>Top YOLO Variants Of 2021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7"/>
              </a:rPr>
              <a:t>Nvidia Jetson Nano Technical Specifications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8"/>
              </a:rPr>
              <a:t>Raspberry Pi 4 Tech Specs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2827BA-BAEA-4C0F-BCDE-79AF77FEC794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21/22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3356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E097F0-1D75-4D8C-AF6E-1FD1B1780C21}"/>
              </a:ext>
            </a:extLst>
          </p:cNvPr>
          <p:cNvSpPr txBox="1"/>
          <p:nvPr/>
        </p:nvSpPr>
        <p:spPr>
          <a:xfrm>
            <a:off x="533400" y="2079486"/>
            <a:ext cx="1071372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http://www.aitimes.com/news/articleView.html?idxno=138903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https://www.donga.com/news/Society/article/all/20210428/106644878/1</a:t>
            </a:r>
          </a:p>
          <a:p>
            <a:r>
              <a:rPr lang="en-US" altLang="ko-KR" dirty="0">
                <a:hlinkClick r:id="rId4"/>
              </a:rPr>
              <a:t>https://www.joongang.co.kr/article/22915483#home</a:t>
            </a:r>
          </a:p>
          <a:p>
            <a:endParaRPr lang="en-US" altLang="ko-KR" dirty="0">
              <a:hlinkClick r:id="rId4"/>
            </a:endParaRPr>
          </a:p>
          <a:p>
            <a:r>
              <a:rPr lang="en-US" altLang="ko-KR" dirty="0">
                <a:hlinkClick r:id="rId4"/>
              </a:rPr>
              <a:t>https://m.khan.co.kr/view.html?art_id=202102231818001#cb</a:t>
            </a:r>
            <a:endParaRPr lang="en-US" altLang="ko-KR" dirty="0"/>
          </a:p>
          <a:p>
            <a:r>
              <a:rPr lang="en-US" altLang="ko-KR" dirty="0">
                <a:hlinkClick r:id="rId5"/>
              </a:rPr>
              <a:t>https://www.yna.co.kr/view/AKR20170116036600014</a:t>
            </a:r>
            <a:endParaRPr lang="en-US" altLang="ko-KR" dirty="0"/>
          </a:p>
          <a:p>
            <a:r>
              <a:rPr lang="en-US" altLang="ko-KR" dirty="0">
                <a:hlinkClick r:id="rId6"/>
              </a:rPr>
              <a:t>https://www.hankyung.com/politics/article/202007319527i</a:t>
            </a:r>
            <a:endParaRPr lang="en-US" altLang="ko-KR" dirty="0"/>
          </a:p>
          <a:p>
            <a:r>
              <a:rPr lang="en-US" altLang="ko-KR" dirty="0">
                <a:hlinkClick r:id="rId7"/>
              </a:rPr>
              <a:t>https://www.chosun.com/international/china/2021/07/21/NBNI5H2L55EBZH3DPEISEKVEGQ/</a:t>
            </a:r>
            <a:endParaRPr lang="en-US" altLang="ko-KR" dirty="0"/>
          </a:p>
          <a:p>
            <a:r>
              <a:rPr lang="en-US" altLang="ko-KR" dirty="0">
                <a:hlinkClick r:id="rId8"/>
              </a:rPr>
              <a:t>https://www.ajunews.com/view/20210216161233580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9"/>
              </a:rPr>
              <a:t>http://kstelecom.co.kr/?page_id=1052</a:t>
            </a:r>
            <a:endParaRPr lang="en-US" altLang="ko-KR" dirty="0"/>
          </a:p>
          <a:p>
            <a:r>
              <a:rPr lang="en-US" altLang="ko-KR" dirty="0">
                <a:hlinkClick r:id="rId10"/>
              </a:rPr>
              <a:t>http://www.selecs.co.kr/home/info/239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FC483D-1DCB-4531-8842-D22FAA51C11E}"/>
              </a:ext>
            </a:extLst>
          </p:cNvPr>
          <p:cNvSpPr txBox="1"/>
          <p:nvPr/>
        </p:nvSpPr>
        <p:spPr>
          <a:xfrm>
            <a:off x="533400" y="1371600"/>
            <a:ext cx="11153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인용한 기사 출처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Char char="-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E86280D-1A23-4064-B698-D64266C87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필요 기술 및 참고 문헌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CB9B9F-881A-4BFB-8C96-B6A8C5AA02E4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22/22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3502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배경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9AF7E1-1E11-4A95-A070-4223DE5E6C74}"/>
              </a:ext>
            </a:extLst>
          </p:cNvPr>
          <p:cNvSpPr txBox="1"/>
          <p:nvPr/>
        </p:nvSpPr>
        <p:spPr>
          <a:xfrm>
            <a:off x="533400" y="1371600"/>
            <a:ext cx="112394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Object Detection</a:t>
            </a:r>
          </a:p>
          <a:p>
            <a:pPr marL="342900" indent="-342900">
              <a:buFontTx/>
              <a:buChar char="-"/>
            </a:pP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Char char="-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 descr="텍스트, 포유류이(가) 표시된 사진&#10;&#10;자동 생성된 설명">
            <a:extLst>
              <a:ext uri="{FF2B5EF4-FFF2-40B4-BE49-F238E27FC236}">
                <a16:creationId xmlns:a16="http://schemas.microsoft.com/office/drawing/2014/main" id="{BE1E9514-A1CB-4E3E-8BB5-1DE802891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47" y="1981200"/>
            <a:ext cx="10205156" cy="4305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256B59-6D9B-4BAE-8DF6-2217C96726E5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5592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배경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684CA-C720-4570-AC13-FC544C5BCA08}"/>
              </a:ext>
            </a:extLst>
          </p:cNvPr>
          <p:cNvSpPr txBox="1"/>
          <p:nvPr/>
        </p:nvSpPr>
        <p:spPr>
          <a:xfrm>
            <a:off x="533401" y="1400175"/>
            <a:ext cx="11153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최근 몇년간 급속도로 발전한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 Detection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기술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Char char="-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865D42-32BA-4D4F-AAA5-FD7500F9A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2108061"/>
            <a:ext cx="3574753" cy="42355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F81B829-5B48-4C50-8C54-ED1B980741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376" y="2108061"/>
            <a:ext cx="7306943" cy="4235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2E7957-5715-4E39-9918-EB0351C22A16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1514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배경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06314-3794-4684-8425-126830C5DC9D}"/>
              </a:ext>
            </a:extLst>
          </p:cNvPr>
          <p:cNvSpPr txBox="1"/>
          <p:nvPr/>
        </p:nvSpPr>
        <p:spPr>
          <a:xfrm>
            <a:off x="533401" y="1400175"/>
            <a:ext cx="11153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고도화된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수요의 증가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FC22D0-BDAC-41DC-8DCB-9CC74AEFA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080" y="5057716"/>
            <a:ext cx="7049771" cy="12110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3D3E8F-7087-4B3C-BC56-174213AA0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080" y="2009645"/>
            <a:ext cx="7049771" cy="27551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FA45150-BECD-4D6F-814E-611E5B7B78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2003840"/>
            <a:ext cx="3825239" cy="42648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FE2CF4-4CC6-404E-8635-91FEE6924186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9053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배경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2B30E9-AA2C-4215-8A84-65C0286B7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1" y="3598097"/>
            <a:ext cx="5896797" cy="4286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C0C89C9-7C99-40F1-92C9-BF52D233E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5331523"/>
            <a:ext cx="7534275" cy="5067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206314-3794-4684-8425-126830C5DC9D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군에서의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지능형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수요의 증가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F21BD92-2FF6-4096-8EA7-8C186C31E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1" y="4397739"/>
            <a:ext cx="5896797" cy="50306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9AB25F7-DBF6-4A83-90C9-5F18FE121B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2061503"/>
            <a:ext cx="5896798" cy="42868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0F917D2-FA69-41BD-BA87-A01DCEFCDB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2967" y="2061503"/>
            <a:ext cx="5004209" cy="283930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4962F62-E8F3-4006-AAA1-AE6A03EF90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1" y="2764374"/>
            <a:ext cx="5896798" cy="473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BC0196-2B42-4390-9A75-4AED2F54D695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6765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목표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06314-3794-4684-8425-126830C5DC9D}"/>
              </a:ext>
            </a:extLst>
          </p:cNvPr>
          <p:cNvSpPr txBox="1"/>
          <p:nvPr/>
        </p:nvSpPr>
        <p:spPr>
          <a:xfrm>
            <a:off x="457201" y="5163756"/>
            <a:ext cx="11229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가벼운 시스템 구성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yolo v3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가벼운 버전인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 Detection Model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yolov3-tiny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사용하여 저전력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arm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아키텍쳐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CPU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에서도 동작할 수 있도록 개발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C6BE94-C8D7-4BB7-9AB8-82FE8894FCB4}"/>
              </a:ext>
            </a:extLst>
          </p:cNvPr>
          <p:cNvSpPr txBox="1"/>
          <p:nvPr/>
        </p:nvSpPr>
        <p:spPr>
          <a:xfrm>
            <a:off x="457201" y="3429000"/>
            <a:ext cx="11229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다양한 기능 및 범용성 제공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영상 및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 Detection Info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제공할 뿐만 아니라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경고 알림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LED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조명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 기록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경고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안내 방송 등의 다양한 기능을 제공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유지보수가 용이한 개발 보드를 사용해 새 기능 추가 및 고장 대처를 손쉽게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할수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있도록 함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A2C3B6-C364-4D8A-A66C-A6D1D122446E}"/>
              </a:ext>
            </a:extLst>
          </p:cNvPr>
          <p:cNvSpPr txBox="1"/>
          <p:nvPr/>
        </p:nvSpPr>
        <p:spPr>
          <a:xfrm>
            <a:off x="457201" y="1694244"/>
            <a:ext cx="11229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무인화 가능한 지능형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 Detection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이용하여 사람이 직접 관제하지 않아도 위협이나 이상 신호를 감지하여 경고 알림 등으로 관리자가 항시 대처할 수 있도록 함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F1DDEF-AD81-4C37-BD83-DA0057D01FCB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0699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효과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06314-3794-4684-8425-126830C5DC9D}"/>
              </a:ext>
            </a:extLst>
          </p:cNvPr>
          <p:cNvSpPr txBox="1"/>
          <p:nvPr/>
        </p:nvSpPr>
        <p:spPr>
          <a:xfrm>
            <a:off x="457201" y="1491615"/>
            <a:ext cx="11229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가격 경쟁력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Jetson Nano, Raspberry Pi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등의 저가형 보드를 사용해 기존의 지능형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시스템보다 저렴한 가격에 시스템을 구축할 수 있음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7B0A17-3C37-4542-AC11-2A49D73F3042}"/>
              </a:ext>
            </a:extLst>
          </p:cNvPr>
          <p:cNvSpPr txBox="1"/>
          <p:nvPr/>
        </p:nvSpPr>
        <p:spPr>
          <a:xfrm>
            <a:off x="533401" y="5072211"/>
            <a:ext cx="11229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환경에 적용 가능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지향성 안테나를 이용한 장거리 무선 송수신으로 외딴 곳에도 설치할 수 있으며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어업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농업 등 광범위한 지역을 감시해야 하는 분야에도 적용할 수 있음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3E7E7E-1D7B-4D2E-8989-CA3FE9232CD6}"/>
              </a:ext>
            </a:extLst>
          </p:cNvPr>
          <p:cNvSpPr txBox="1"/>
          <p:nvPr/>
        </p:nvSpPr>
        <p:spPr>
          <a:xfrm>
            <a:off x="533401" y="3281913"/>
            <a:ext cx="11229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유지보수가 용이한 경량 시스템 제공 가능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소프트웨어로 장비를 제어하는 개발용 보드의 특성상 유지보수가 용이하고 기존 시스템에 비해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경량화된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감시 시스템을 제공할 수 있음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875386-2EEF-42D5-8351-47493083BD33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6640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 연구 및 사례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4D528D-115C-4E04-8CA6-08156D772B5B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U+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지능형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622F33-451C-4B69-9E9E-D32541EA9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1" y="2114610"/>
            <a:ext cx="5898223" cy="41032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0DFE85A-33BB-45F3-9EBE-7AB02D626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1416" y="2114610"/>
            <a:ext cx="4885761" cy="17594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BC14B0-98AD-45F7-AACC-5A956A4A21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1416" y="4080684"/>
            <a:ext cx="4857183" cy="2137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C4197A-5324-457C-982E-AADEF2352D94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7694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슬레이트">
  <a:themeElements>
    <a:clrScheme name="슬레이트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슬레이트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슬레이트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슬레이트</Template>
  <TotalTime>9654</TotalTime>
  <Words>1638</Words>
  <Application>Microsoft Office PowerPoint</Application>
  <PresentationFormat>와이드스크린</PresentationFormat>
  <Paragraphs>272</Paragraphs>
  <Slides>24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나눔고딕</vt:lpstr>
      <vt:lpstr>맑은 고딕</vt:lpstr>
      <vt:lpstr>Arial</vt:lpstr>
      <vt:lpstr>Calisto MT</vt:lpstr>
      <vt:lpstr>Wingdings 2</vt:lpstr>
      <vt:lpstr>슬레이트</vt:lpstr>
      <vt:lpstr>Object Detection을 이용한 지능형 CCTV 감시 시스템  Wired/Wireless intelligent CCTV Surveillance System using Object Detection.</vt:lpstr>
      <vt:lpstr>Index</vt:lpstr>
      <vt:lpstr>종합설계 개요: 연구 개발 배경</vt:lpstr>
      <vt:lpstr>종합설계 개요: 연구 개발 배경</vt:lpstr>
      <vt:lpstr>종합설계 개요: 연구 개발 배경</vt:lpstr>
      <vt:lpstr>종합설계 개요: 연구 개발 배경</vt:lpstr>
      <vt:lpstr>종합설계 개요: 연구 개발 목표</vt:lpstr>
      <vt:lpstr>종합설계 개요: 연구 개발 효과</vt:lpstr>
      <vt:lpstr>관련 연구 및 사례</vt:lpstr>
      <vt:lpstr>관련 연구 및 사례</vt:lpstr>
      <vt:lpstr>관련 연구 및 사례</vt:lpstr>
      <vt:lpstr>시스템 수행 시나리오</vt:lpstr>
      <vt:lpstr>시스템 구성도</vt:lpstr>
      <vt:lpstr>시스템 구성도: 임베디드 장치 내부</vt:lpstr>
      <vt:lpstr>개발 환경 및 개발 방법</vt:lpstr>
      <vt:lpstr>개발 환경 및 개발 방법</vt:lpstr>
      <vt:lpstr>개발 환경 및 개발 방법</vt:lpstr>
      <vt:lpstr>개발 환경 및 개발 방법</vt:lpstr>
      <vt:lpstr>개발 환경 및 개발 방법</vt:lpstr>
      <vt:lpstr>개발 환경 및 개발 방법</vt:lpstr>
      <vt:lpstr>업무 분담</vt:lpstr>
      <vt:lpstr>수행 일정</vt:lpstr>
      <vt:lpstr>필요 기술 및 참고 문헌</vt:lpstr>
      <vt:lpstr>필요 기술 및 참고 문헌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Detection을 이용한 무인 CCTV 감시 시스템</dc:title>
  <dc:creator>정수민(2017202036)</dc:creator>
  <cp:lastModifiedBy>정수민(2017202036)</cp:lastModifiedBy>
  <cp:revision>249</cp:revision>
  <dcterms:created xsi:type="dcterms:W3CDTF">2021-12-15T10:55:05Z</dcterms:created>
  <dcterms:modified xsi:type="dcterms:W3CDTF">2022-01-02T08:05:27Z</dcterms:modified>
</cp:coreProperties>
</file>